
<file path=[Content_Types].xml><?xml version="1.0" encoding="utf-8"?>
<Types xmlns="http://schemas.openxmlformats.org/package/2006/content-types">
  <Default ContentType="application/vnd.openxmlformats-officedocument.presentationml.printerSettings" Extension="bin"/>
  <Default ContentType="image/jpeg" Extension="jpeg"/>
  <Default ContentType="image/jpeg" Extension="jpg"/>
  <Default ContentType="image/png" Extension="png"/>
  <Default ContentType="application/vnd.openxmlformats-package.relationships+xml" Extension="rels"/>
  <Default ContentType="image/tiff" Extension="tiff"/>
  <Default ContentType="application/xml" Extens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r:id="rId7" id="256"/>
    <p:sldId r:id="rId8" id="257"/>
    <p:sldId r:id="rId9" id="258"/>
    <p:sldId r:id="rId10" id="259"/>
    <p:sldId r:id="rId11" id="260"/>
    <p:sldId r:id="rId12" id="261"/>
    <p:sldId r:id="rId13" id="262"/>
    <p:sldId r:id="rId14" id="263"/>
    <p:sldId r:id="rId15" id="264"/>
    <p:sldId r:id="rId16" id="265"/>
    <p:sldId r:id="rId17" id="266"/>
    <p:sldId r:id="rId18" id="267"/>
    <p:sldId r:id="rId19" id="268"/>
    <p:sldId r:id="rId20" id="269"/>
    <p:sldId r:id="rId21" id="270"/>
    <p:sldId r:id="rId22" id="271"/>
    <p:sldId r:id="rId23" id="272"/>
    <p:sldId r:id="rId24" id="273"/>
    <p:sldId r:id="rId25" id="274"/>
    <p:sldId r:id="rId26" id="275"/>
    <p:sldId r:id="rId27" id="276"/>
    <p:sldId r:id="rId28" id="277"/>
    <p:sldId r:id="rId29" id="278"/>
    <p:sldId r:id="rId30" id="279"/>
    <p:sldId r:id="rId31" id="280"/>
    <p:sldId r:id="rId32" id="281"/>
    <p:sldId r:id="rId33" id="282"/>
    <p:sldId r:id="rId34" id="283"/>
    <p:sldId r:id="rId35" id="284"/>
    <p:sldId r:id="rId36" id="285"/>
    <p:sldId r:id="rId37" id="286"/>
    <p:sldId r:id="rId38" id="287"/>
    <p:sldId r:id="rId39" id="288"/>
    <p:sldId r:id="rId40" id="289"/>
    <p:sldId r:id="rId41" id="290"/>
    <p:sldId r:id="rId42" id="291"/>
    <p:sldId r:id="rId43" id="292"/>
    <p:sldId r:id="rId44" id="293"/>
    <p:sldId r:id="rId45" id="294"/>
    <p:sldId r:id="rId46" id="295"/>
    <p:sldId r:id="rId47" id="296"/>
    <p:sldId r:id="rId48" id="297"/>
    <p:sldId r:id="rId49" id="298"/>
    <p:sldId r:id="rId50" id="299"/>
    <p:sldId r:id="rId51" id="300"/>
    <p:sldId r:id="rId52" id="301"/>
    <p:sldId r:id="rId53" id="302"/>
    <p:sldId r:id="rId54" id="303"/>
    <p:sldId r:id="rId55" id="304"/>
    <p:sldId r:id="rId56" id="305"/>
    <p:sldId r:id="rId57" id="306"/>
    <p:sldId r:id="rId58" id="307"/>
    <p:sldId r:id="rId59" id="308"/>
    <p:sldId r:id="rId60" id="309"/>
    <p:sldId r:id="rId61" id="310"/>
    <p:sldId r:id="rId62" id="311"/>
    <p:sldId r:id="rId63" id="312"/>
    <p:sldId r:id="rId64" id="313"/>
    <p:sldId r:id="rId65" id="314"/>
    <p:sldId r:id="rId66" id="315"/>
    <p:sldId r:id="rId67" id="316"/>
    <p:sldId r:id="rId68" id="317"/>
    <p:sldId r:id="rId69" id="318"/>
    <p:sldId r:id="rId70" id="319"/>
    <p:sldId r:id="rId71" id="320"/>
    <p:sldId r:id="rId72" id="321"/>
    <p:sldId r:id="rId73" id="322"/>
    <p:sldId r:id="rId74" id="323"/>
    <p:sldId r:id="rId75" id="324"/>
    <p:sldId r:id="rId76" id="3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69" Type="http://schemas.openxmlformats.org/officeDocument/2006/relationships/slide" Target="slides/slide63.xml"/><Relationship Id="rId32" Type="http://schemas.openxmlformats.org/officeDocument/2006/relationships/slide" Target="slides/slide26.xml"/><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 Id="rId3" Type="http://schemas.openxmlformats.org/officeDocument/2006/relationships/presProps" Target="presProps.xml"/><Relationship Id="rId2" Type="http://schemas.openxmlformats.org/officeDocument/2006/relationships/printerSettings" Target="printerSettings/printerSettings1.bin"/><Relationship Id="rId1" Type="http://schemas.openxmlformats.org/officeDocument/2006/relationships/slideMaster" Target="slideMasters/slideMaster1.xml"/><Relationship Id="rId68" Type="http://schemas.openxmlformats.org/officeDocument/2006/relationships/slide" Target="slides/slide62.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6" Type="http://schemas.openxmlformats.org/officeDocument/2006/relationships/slide" Target="slides/slide60.xml"/><Relationship Id="rId67" Type="http://schemas.openxmlformats.org/officeDocument/2006/relationships/slide" Target="slides/slide61.xml"/><Relationship Id="rId64" Type="http://schemas.openxmlformats.org/officeDocument/2006/relationships/slide" Target="slides/slide58.xml"/><Relationship Id="rId65" Type="http://schemas.openxmlformats.org/officeDocument/2006/relationships/slide" Target="slides/slide59.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28" Type="http://schemas.openxmlformats.org/officeDocument/2006/relationships/slide" Target="slides/slide22.xml"/><Relationship Id="rId29" Type="http://schemas.openxmlformats.org/officeDocument/2006/relationships/slide" Target="slides/slide23.xml"/><Relationship Id="rId26" Type="http://schemas.openxmlformats.org/officeDocument/2006/relationships/slide" Target="slides/slide20.xml"/><Relationship Id="rId27" Type="http://schemas.openxmlformats.org/officeDocument/2006/relationships/slide" Target="slides/slide21.xml"/><Relationship Id="rId24" Type="http://schemas.openxmlformats.org/officeDocument/2006/relationships/slide" Target="slides/slide18.xml"/><Relationship Id="rId25" Type="http://schemas.openxmlformats.org/officeDocument/2006/relationships/slide" Target="slides/slide19.xml"/><Relationship Id="rId22" Type="http://schemas.openxmlformats.org/officeDocument/2006/relationships/slide" Target="slides/slide16.xml"/><Relationship Id="rId23" Type="http://schemas.openxmlformats.org/officeDocument/2006/relationships/slide" Target="slides/slide17.xml"/><Relationship Id="rId20" Type="http://schemas.openxmlformats.org/officeDocument/2006/relationships/slide" Target="slides/slide14.xml"/><Relationship Id="rId21" Type="http://schemas.openxmlformats.org/officeDocument/2006/relationships/slide" Target="slides/slide15.xml"/><Relationship Id="rId62" Type="http://schemas.openxmlformats.org/officeDocument/2006/relationships/slide" Target="slides/slide56.xml"/><Relationship Id="rId63" Type="http://schemas.openxmlformats.org/officeDocument/2006/relationships/slide" Target="slides/slide57.xml"/><Relationship Id="rId76" Type="http://schemas.openxmlformats.org/officeDocument/2006/relationships/slide" Target="slides/slide70.xml"/><Relationship Id="rId50" Type="http://schemas.openxmlformats.org/officeDocument/2006/relationships/slide" Target="slides/slide44.xml"/><Relationship Id="rId35" Type="http://schemas.openxmlformats.org/officeDocument/2006/relationships/slide" Target="slides/slide29.xml"/><Relationship Id="rId72" Type="http://schemas.openxmlformats.org/officeDocument/2006/relationships/slide" Target="slides/slide66.xml"/><Relationship Id="rId34" Type="http://schemas.openxmlformats.org/officeDocument/2006/relationships/slide" Target="slides/slide28.xml"/><Relationship Id="rId37" Type="http://schemas.openxmlformats.org/officeDocument/2006/relationships/slide" Target="slides/slide31.xml"/><Relationship Id="rId38" Type="http://schemas.openxmlformats.org/officeDocument/2006/relationships/slide" Target="slides/slide32.xml"/><Relationship Id="rId71" Type="http://schemas.openxmlformats.org/officeDocument/2006/relationships/slide" Target="slides/slide65.xml"/><Relationship Id="rId70" Type="http://schemas.openxmlformats.org/officeDocument/2006/relationships/slide" Target="slides/slide64.xml"/><Relationship Id="rId73" Type="http://schemas.openxmlformats.org/officeDocument/2006/relationships/slide" Target="slides/slide67.xml"/><Relationship Id="rId36" Type="http://schemas.openxmlformats.org/officeDocument/2006/relationships/slide" Target="slides/slide30.xml"/><Relationship Id="rId75" Type="http://schemas.openxmlformats.org/officeDocument/2006/relationships/slide" Target="slides/slide69.xml"/><Relationship Id="rId74" Type="http://schemas.openxmlformats.org/officeDocument/2006/relationships/slide" Target="slides/slide68.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31" Type="http://schemas.openxmlformats.org/officeDocument/2006/relationships/slide" Target="slides/slide25.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30" Type="http://schemas.openxmlformats.org/officeDocument/2006/relationships/slide" Target="slides/slide24.xml"/><Relationship Id="rId19" Type="http://schemas.openxmlformats.org/officeDocument/2006/relationships/slide" Target="slides/slide13.xml"/><Relationship Id="rId18" Type="http://schemas.openxmlformats.org/officeDocument/2006/relationships/slide" Target="slides/slide12.xml"/><Relationship Id="rId39" Type="http://schemas.openxmlformats.org/officeDocument/2006/relationships/slide" Target="slides/slide33.xml"/><Relationship Id="rId33" Type="http://schemas.openxmlformats.org/officeDocument/2006/relationships/slide" Target="slides/slide27.xml"/><Relationship Id="rId56" Type="http://schemas.openxmlformats.org/officeDocument/2006/relationships/slide" Target="slides/slide50.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slideLayout" Target="../slideLayouts/slideLayout5.xml"/><Relationship Id="rId10" Type="http://schemas.openxmlformats.org/officeDocument/2006/relationships/slideLayout" Target="../slideLayouts/slideLayout10.xml"/><Relationship Id="rId8" Type="http://schemas.openxmlformats.org/officeDocument/2006/relationships/slideLayout" Target="../slideLayouts/slideLayout8.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12" Type="http://schemas.openxmlformats.org/officeDocument/2006/relationships/theme" Target="../theme/theme1.xml"/><Relationship Id="rId11" Type="http://schemas.openxmlformats.org/officeDocument/2006/relationships/slideLayout" Target="../slideLayouts/slideLayout1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Richard Nixon</a:t>
            </a:r>
          </a:p>
        </p:txBody>
      </p:sp>
      <p:sp>
        <p:nvSpPr>
          <p:cNvPr id="3" name="Subtitle 2"/>
          <p:cNvSpPr>
            <a:spLocks noGrp="1"/>
          </p:cNvSpPr>
          <p:nvPr>
            <p:ph type="subTitle" idx="1"/>
          </p:nvPr>
        </p:nvSpPr>
        <p:spPr/>
        <p:txBody>
          <a:bodyPr/>
          <a:lstStyle/>
          <a:p>
            <a:pPr>
              <a:defRPr sz="2800"/>
            </a:pPr>
            <a:r>
              <a:t>From Wikipedia, the free encyclopedia</a:t>
            </a:r>
          </a:p>
          <a:p>
            <a:pPr>
              <a:defRPr sz="1600"/>
            </a:pPr>
            <a:r>
              <a:t>https://en.wikipedia.org/wiki/Richard%20Nixon</a:t>
            </a:r>
          </a:p>
          <a:p>
            <a:pPr>
              <a:defRPr sz="1600"/>
            </a:pPr>
            <a:r>
              <a:t>Licensed under CC BY-SA 3.0:</a:t>
            </a:r>
          </a:p>
          <a:p>
            <a:pPr>
              <a:defRPr sz="1600"/>
            </a:pPr>
            <a:r>
              <a:t>https://en.wikipedia.org/wiki/Wikipedia:Text_of_Creative_Commons_Attribution-ShareAlike_3.0_Unported_License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World War II</a:t>
            </a:r>
          </a:p>
        </p:txBody>
      </p:sp>
      <p:sp>
        <p:nvSpPr>
          <p:cNvPr id="3" name="Content Placeholder 2"/>
          <p:cNvSpPr>
            <a:spLocks noGrp="1"/>
          </p:cNvSpPr>
          <p:nvPr>
            <p:ph idx="1"/>
          </p:nvPr>
        </p:nvSpPr>
        <p:spPr/>
        <p:txBody>
          <a:bodyPr/>
          <a:lstStyle/>
          <a:p>
            <a:pPr>
              <a:defRPr sz="2854"/>
            </a:pPr>
            <a:r>
              <a:t>Both Nixon and his wife believed he was limiting his prospects by remaining in Whittier.</a:t>
            </a:r>
          </a:p>
          <a:p>
            <a:pPr>
              <a:defRPr sz="2854"/>
            </a:pPr>
            <a:r>
              <a:t>But instead of exploiting his circumstance, Nixon sought a commission in the navy.</a:t>
            </a:r>
          </a:p>
          <a:p>
            <a:pPr>
              <a:defRPr sz="2854"/>
            </a:pPr>
            <a:r>
              <a:t>On October 1, 1943, Nixon was promoted to lieutenant.</a:t>
            </a:r>
          </a:p>
          <a:p>
            <a:pPr>
              <a:defRPr sz="2854"/>
            </a:pPr>
            <a:r>
              <a:t>Later, Nixon was transferred to other offices to work on contracts and finally to Baltimore.</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WyvyUB.jpg"/>
          <p:cNvPicPr>
            <a:picLocks noChangeAspect="1"/>
          </p:cNvPicPr>
          <p:nvPr/>
        </p:nvPicPr>
        <p:blipFill>
          <a:blip r:embed="rId2"/>
          <a:stretch>
            <a:fillRect/>
          </a:stretch>
        </p:blipFill>
        <p:spPr>
          <a:xfrm>
            <a:off x="1706879" y="914400"/>
            <a:ext cx="573024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600"/>
            </a:pPr>
            <a:r>
              <a:t>Nixon's congressional campaign flyer</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GAgXyn.jpg"/>
          <p:cNvPicPr>
            <a:picLocks noChangeAspect="1"/>
          </p:cNvPicPr>
          <p:nvPr/>
        </p:nvPicPr>
        <p:blipFill>
          <a:blip r:embed="rId2"/>
          <a:stretch>
            <a:fillRect/>
          </a:stretch>
        </p:blipFill>
        <p:spPr>
          <a:xfrm>
            <a:off x="2718486" y="914400"/>
            <a:ext cx="3707027"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600"/>
            </a:pPr>
            <a:r>
              <a:t>Nixon campaigning for the Senate, 1950</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House of Representatives</a:t>
            </a:r>
          </a:p>
        </p:txBody>
      </p:sp>
      <p:sp>
        <p:nvSpPr>
          <p:cNvPr id="3" name="Content Placeholder 2"/>
          <p:cNvSpPr>
            <a:spLocks noGrp="1"/>
          </p:cNvSpPr>
          <p:nvPr>
            <p:ph idx="1"/>
          </p:nvPr>
        </p:nvSpPr>
        <p:spPr/>
        <p:txBody>
          <a:bodyPr/>
          <a:lstStyle/>
          <a:p>
            <a:pPr>
              <a:defRPr sz="2819"/>
            </a:pPr>
            <a:r>
              <a:t>Perry wrote to Nixon in Baltimore.</a:t>
            </a:r>
          </a:p>
          <a:p>
            <a:pPr>
              <a:defRPr sz="2819"/>
            </a:pPr>
            <a:r>
              <a:t>Nixon flew to California and was selected by the committee.</a:t>
            </a:r>
          </a:p>
          <a:p>
            <a:pPr>
              <a:defRPr sz="2819"/>
            </a:pPr>
            <a:r>
              <a:t>When he left the Navy at the start of 1946, Nixon and his wife returned to Whittier, where Nixon began a year of intensive campaigning.</a:t>
            </a:r>
          </a:p>
          <a:p>
            <a:pPr>
              <a:defRPr sz="2819"/>
            </a:pPr>
            <a:r>
              <a:t>(The Nixon Library cites this bill's passage as Nixon's first significant victory in Congress.)</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EnupSM.jpg"/>
          <p:cNvPicPr>
            <a:picLocks noChangeAspect="1"/>
          </p:cNvPicPr>
          <p:nvPr/>
        </p:nvPicPr>
        <p:blipFill>
          <a:blip r:embed="rId2"/>
          <a:stretch>
            <a:fillRect/>
          </a:stretch>
        </p:blipFill>
        <p:spPr>
          <a:xfrm>
            <a:off x="2740152" y="914400"/>
            <a:ext cx="366369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250"/>
            </a:pPr>
            <a:r>
              <a:t>Nixon on his "station wagon tour" in Sausalito, California, 1950</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Senate</a:t>
            </a:r>
          </a:p>
        </p:txBody>
      </p:sp>
      <p:sp>
        <p:nvSpPr>
          <p:cNvPr id="3" name="Content Placeholder 2"/>
          <p:cNvSpPr>
            <a:spLocks noGrp="1"/>
          </p:cNvSpPr>
          <p:nvPr>
            <p:ph idx="1"/>
          </p:nvPr>
        </p:nvSpPr>
        <p:spPr/>
        <p:txBody>
          <a:bodyPr/>
          <a:lstStyle/>
          <a:p>
            <a:pPr>
              <a:defRPr sz="2915"/>
            </a:pPr>
            <a:r>
              <a:t>Nixon tried to focus attention on Douglas's liberal voting record.</a:t>
            </a:r>
          </a:p>
          <a:p>
            <a:pPr>
              <a:defRPr sz="2915"/>
            </a:pPr>
            <a:r>
              <a:t>Nixon won the election by almost twenty percentage points.</a:t>
            </a:r>
          </a:p>
          <a:p>
            <a:pPr>
              <a:defRPr sz="2915"/>
            </a:pPr>
            <a:r>
              <a:t>During this campaign, Nixon was first called "Tricky Dick" by his opponents for his campaign tactics.</a:t>
            </a:r>
          </a:p>
          <a:p>
            <a:pPr>
              <a:defRPr sz="2915"/>
            </a:pPr>
            <a:r>
              <a:t>Nixon also criticized President Harry S. Truman's handling of the Korean War.</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ed88HX.png"/>
          <p:cNvPicPr>
            <a:picLocks noChangeAspect="1"/>
          </p:cNvPicPr>
          <p:nvPr/>
        </p:nvPicPr>
        <p:blipFill>
          <a:blip r:embed="rId2"/>
          <a:stretch>
            <a:fillRect/>
          </a:stretch>
        </p:blipFill>
        <p:spPr>
          <a:xfrm>
            <a:off x="3069540" y="914400"/>
            <a:ext cx="3004919"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215"/>
            </a:pPr>
            <a:r>
              <a:t>Front cover of literature for the Eisenhower–Nixon campaign, 1952</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aw8r_Q.jpg"/>
          <p:cNvPicPr>
            <a:picLocks noChangeAspect="1"/>
          </p:cNvPicPr>
          <p:nvPr/>
        </p:nvPicPr>
        <p:blipFill>
          <a:blip r:embed="rId2"/>
          <a:stretch>
            <a:fillRect/>
          </a:stretch>
        </p:blipFill>
        <p:spPr>
          <a:xfrm>
            <a:off x="1655063" y="914400"/>
            <a:ext cx="583387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923"/>
            </a:pPr>
            <a:r>
              <a:t>Vice President Nixon and Soviet Premier Nikita Khrushchev speak as the press looks on in part of what came to be known as the Kitchen Debate, July 24, 1959.</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Vice presidency (1953–1961)</a:t>
            </a:r>
          </a:p>
        </p:txBody>
      </p:sp>
      <p:sp>
        <p:nvSpPr>
          <p:cNvPr id="3" name="Content Placeholder 2"/>
          <p:cNvSpPr>
            <a:spLocks noGrp="1"/>
          </p:cNvSpPr>
          <p:nvPr>
            <p:ph idx="1"/>
          </p:nvPr>
        </p:nvSpPr>
        <p:spPr/>
        <p:txBody>
          <a:bodyPr/>
          <a:lstStyle/>
          <a:p>
            <a:pPr>
              <a:defRPr sz="2896"/>
            </a:pPr>
            <a:r>
              <a:t>According to Nixon biographer Stephen Ambrose, Nixon had "earned the high praise he received for his conduct during the crisis ... he made no attempt to seize power".</a:t>
            </a:r>
          </a:p>
          <a:p>
            <a:pPr>
              <a:defRPr sz="2896"/>
            </a:pPr>
            <a:r>
              <a:t>In late April, the President announced that Nixon would again be his running mate.</a:t>
            </a:r>
          </a:p>
          <a:p>
            <a:pPr>
              <a:defRPr sz="2896"/>
            </a:pPr>
            <a:r>
              <a:t>Nixon advised the President to sign the bill, which he did.</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KFIfkN.jpg"/>
          <p:cNvPicPr>
            <a:picLocks noChangeAspect="1"/>
          </p:cNvPicPr>
          <p:nvPr/>
        </p:nvPicPr>
        <p:blipFill>
          <a:blip r:embed="rId2"/>
          <a:stretch>
            <a:fillRect/>
          </a:stretch>
        </p:blipFill>
        <p:spPr>
          <a:xfrm>
            <a:off x="2522191" y="914400"/>
            <a:ext cx="409961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808"/>
            </a:pPr>
            <a:r>
              <a:t>Outgoing Vice President Nixon and incoming Vice President Lyndon Johnson leave the White House on the morning of January 20, 1961, for the Kennedy–Johnson inauguration ceremonies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Richard Nixon</a:t>
            </a:r>
          </a:p>
        </p:txBody>
      </p:sp>
      <p:sp>
        <p:nvSpPr>
          <p:cNvPr id="3" name="Content Placeholder 2"/>
          <p:cNvSpPr>
            <a:spLocks noGrp="1"/>
          </p:cNvSpPr>
          <p:nvPr>
            <p:ph idx="1"/>
          </p:nvPr>
        </p:nvSpPr>
        <p:spPr/>
        <p:txBody>
          <a:bodyPr/>
          <a:lstStyle/>
          <a:p>
            <a:pPr>
              <a:defRPr sz="2542"/>
            </a:pPr>
            <a:r>
              <a:t>Richard Milhous Nixon (January 9, 1913 – April 22, 1994) was an American politician who served as the 37th president of the United States from 1969 until 1974.</a:t>
            </a:r>
          </a:p>
          <a:p>
            <a:pPr>
              <a:defRPr sz="2542"/>
            </a:pPr>
            <a:r>
              <a:t>Nixon was born in Yorba Linda, California.</a:t>
            </a:r>
          </a:p>
          <a:p>
            <a:pPr>
              <a:defRPr sz="2542"/>
            </a:pPr>
            <a:r>
              <a:t>Nixon was elected to the House of Representatives in 1946 and to the Senate in 1950.</a:t>
            </a:r>
          </a:p>
          <a:p>
            <a:pPr>
              <a:defRPr sz="2542"/>
            </a:pPr>
            <a:r>
              <a:t>Nixon served for eight years as Vice President, becoming the second-youngest vice president in history at age 40.</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1960 and 1962 elections; wilderness years</a:t>
            </a:r>
          </a:p>
        </p:txBody>
      </p:sp>
      <p:sp>
        <p:nvSpPr>
          <p:cNvPr id="3" name="Content Placeholder 2"/>
          <p:cNvSpPr>
            <a:spLocks noGrp="1"/>
          </p:cNvSpPr>
          <p:nvPr>
            <p:ph idx="1"/>
          </p:nvPr>
        </p:nvSpPr>
        <p:spPr/>
        <p:txBody>
          <a:bodyPr/>
          <a:lstStyle/>
          <a:p>
            <a:pPr>
              <a:defRPr sz="2625"/>
            </a:pPr>
            <a:r>
              <a:t>In 1960 Nixon launched his first campaign for President of the United States.</a:t>
            </a:r>
          </a:p>
          <a:p>
            <a:pPr>
              <a:defRPr sz="2625"/>
            </a:pPr>
            <a:r>
              <a:t>Nixon's performance in the debate was perceived to be mediocre in the visual medium of television, though many people listening on the radio thought that Nixon had won.</a:t>
            </a:r>
          </a:p>
          <a:p>
            <a:pPr>
              <a:defRPr sz="2625"/>
            </a:pPr>
            <a:r>
              <a:t>In 1963 the Nixon family traveled to Europe, where Nixon gave press conferences and met with leaders of the countries he visited.</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zIaHof.jpg"/>
          <p:cNvPicPr>
            <a:picLocks noChangeAspect="1"/>
          </p:cNvPicPr>
          <p:nvPr/>
        </p:nvPicPr>
        <p:blipFill>
          <a:blip r:embed="rId2"/>
          <a:stretch>
            <a:fillRect/>
          </a:stretch>
        </p:blipFill>
        <p:spPr>
          <a:xfrm>
            <a:off x="1042415" y="914400"/>
            <a:ext cx="705916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22"/>
            </a:pPr>
            <a:r>
              <a:t>Nixon and Johnson meet at the White House before Nixon's nomination, July 1968.</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IgJnMl.png"/>
          <p:cNvPicPr>
            <a:picLocks noChangeAspect="1"/>
          </p:cNvPicPr>
          <p:nvPr/>
        </p:nvPicPr>
        <p:blipFill>
          <a:blip r:embed="rId2"/>
          <a:stretch>
            <a:fillRect/>
          </a:stretch>
        </p:blipFill>
        <p:spPr>
          <a:xfrm>
            <a:off x="2802975" y="914400"/>
            <a:ext cx="3538049"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777"/>
            </a:pPr>
            <a:r>
              <a:t>Text on automobile trash bag given away by the Nixon campaign in California, 1968</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1968 presidential election</a:t>
            </a:r>
          </a:p>
        </p:txBody>
      </p:sp>
      <p:sp>
        <p:nvSpPr>
          <p:cNvPr id="3" name="Content Placeholder 2"/>
          <p:cNvSpPr>
            <a:spLocks noGrp="1"/>
          </p:cNvSpPr>
          <p:nvPr>
            <p:ph idx="1"/>
          </p:nvPr>
        </p:nvSpPr>
        <p:spPr/>
        <p:txBody>
          <a:bodyPr/>
          <a:lstStyle/>
          <a:p>
            <a:pPr>
              <a:defRPr sz="2864"/>
            </a:pPr>
            <a:r>
              <a:t>At the end of 1967, Nixon told his family he planned to run for president a second time.</a:t>
            </a:r>
          </a:p>
          <a:p>
            <a:pPr>
              <a:defRPr sz="2864"/>
            </a:pPr>
            <a:r>
              <a:t>Nixon secured the nomination on the first ballot.</a:t>
            </a:r>
          </a:p>
          <a:p>
            <a:pPr>
              <a:defRPr sz="2864"/>
            </a:pPr>
            <a:r>
              <a:t>His slogan of "Nixon's the One" proved to be effective.</a:t>
            </a:r>
          </a:p>
          <a:p>
            <a:pPr>
              <a:defRPr sz="2864"/>
            </a:pPr>
            <a:r>
              <a:t>Nixon said: "I have received a very gracious message from the Vice President, congratulating me for winning the election.</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oX4Ll5.png"/>
          <p:cNvPicPr>
            <a:picLocks noChangeAspect="1"/>
          </p:cNvPicPr>
          <p:nvPr/>
        </p:nvPicPr>
        <p:blipFill>
          <a:blip r:embed="rId2"/>
          <a:stretch>
            <a:fillRect/>
          </a:stretch>
        </p:blipFill>
        <p:spPr>
          <a:xfrm>
            <a:off x="1283208" y="914400"/>
            <a:ext cx="657758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986"/>
            </a:pPr>
            <a:r>
              <a:t>Nixon is sworn in as the 37th President by Chief Justice Earl Warren on January 20, 1969, with the new First Lady, Pat, holding the family Bibles.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Presidency (1969–1974)</a:t>
            </a:r>
          </a:p>
        </p:txBody>
      </p:sp>
      <p:sp>
        <p:nvSpPr>
          <p:cNvPr id="3" name="Content Placeholder 2"/>
          <p:cNvSpPr>
            <a:spLocks noGrp="1"/>
          </p:cNvSpPr>
          <p:nvPr>
            <p:ph idx="1"/>
          </p:nvPr>
        </p:nvSpPr>
        <p:spPr/>
        <p:txBody>
          <a:bodyPr/>
          <a:lstStyle/>
          <a:p>
            <a:pPr>
              <a:defRPr sz="2295"/>
            </a:pPr>
            <a:r>
              <a:t>Nixon was inaugurated as president on January 20, 1969, sworn in by his onetime political rival, Chief Justice Earl Warren.</a:t>
            </a:r>
          </a:p>
          <a:p>
            <a:pPr>
              <a:defRPr sz="2295"/>
            </a:pPr>
            <a:r>
              <a:t>Pat Nixon held the family Bibles open at Isaiah 2:4, which reads, "They shall beat their swords into plowshares, and their spears into pruning hooks."</a:t>
            </a:r>
          </a:p>
          <a:p>
            <a:pPr>
              <a:defRPr sz="2295"/>
            </a:pPr>
            <a:r>
              <a:t>In his inaugural address, which received almost uniformly positive reviews, Nixon remarked that "the greatest honor history can bestow is the title of peacemaker"—a phrase that would later be placed on his gravestone.</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Foreign policy</a:t>
            </a:r>
          </a:p>
        </p:txBody>
      </p:sp>
      <p:sp>
        <p:nvSpPr>
          <p:cNvPr id="3" name="Content Placeholder 2"/>
          <p:cNvSpPr>
            <a:spLocks noGrp="1"/>
          </p:cNvSpPr>
          <p:nvPr>
            <p:ph idx="1"/>
          </p:nvPr>
        </p:nvSpPr>
        <p:spPr/>
        <p:txBody>
          <a:bodyPr/>
          <a:lstStyle/>
          <a:p>
            <a:pPr>
              <a:defRPr sz="3440"/>
            </a:pPr>
            <a:r>
              <a:t>The relationship between Nixon and Henry Kissinger, his National Security Advisor  was unusually close.</a:t>
            </a:r>
          </a:p>
          <a:p>
            <a:pPr>
              <a:defRPr sz="3440"/>
            </a:pPr>
            <a:r>
              <a:t>Historian David Rothkopf has compared the personalities of Nixon and Kissinger:</a:t>
            </a:r>
          </a:p>
          <a:p>
            <a:pPr>
              <a:defRPr sz="3440"/>
            </a:pPr>
            <a:r>
              <a:t>Nixon very much a classic American.</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jC0qEq.jpg"/>
          <p:cNvPicPr>
            <a:picLocks noChangeAspect="1"/>
          </p:cNvPicPr>
          <p:nvPr/>
        </p:nvPicPr>
        <p:blipFill>
          <a:blip r:embed="rId2"/>
          <a:stretch>
            <a:fillRect/>
          </a:stretch>
        </p:blipFill>
        <p:spPr>
          <a:xfrm>
            <a:off x="1087565" y="914400"/>
            <a:ext cx="696886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582"/>
            </a:pPr>
            <a:r>
              <a:t>President Nixon shakes hands with Chinese Premier Zhou Enlai upon arriving in Beijing, 1972</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1chLGw.jpg"/>
          <p:cNvPicPr>
            <a:picLocks noChangeAspect="1"/>
          </p:cNvPicPr>
          <p:nvPr/>
        </p:nvPicPr>
        <p:blipFill>
          <a:blip r:embed="rId2"/>
          <a:stretch>
            <a:fillRect/>
          </a:stretch>
        </p:blipFill>
        <p:spPr>
          <a:xfrm>
            <a:off x="1115567" y="914400"/>
            <a:ext cx="691286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70"/>
            </a:pPr>
            <a:r>
              <a:t>Nixon and Chinese Premier Zhou Enlai toast during Nixon's 1972 visit to China</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China</a:t>
            </a:r>
          </a:p>
        </p:txBody>
      </p:sp>
      <p:sp>
        <p:nvSpPr>
          <p:cNvPr id="3" name="Content Placeholder 2"/>
          <p:cNvSpPr>
            <a:spLocks noGrp="1"/>
          </p:cNvSpPr>
          <p:nvPr>
            <p:ph idx="1"/>
          </p:nvPr>
        </p:nvSpPr>
        <p:spPr/>
        <p:txBody>
          <a:bodyPr/>
          <a:lstStyle/>
          <a:p>
            <a:pPr>
              <a:defRPr sz="2661"/>
            </a:pPr>
            <a:r>
              <a:t>Nixon followed up by sending Kissinger to China for clandestine meetings with Chinese officials.</a:t>
            </a:r>
          </a:p>
          <a:p>
            <a:pPr>
              <a:defRPr sz="2661"/>
            </a:pPr>
            <a:r>
              <a:t>In February 1972, Nixon and his wife traveled to China.</a:t>
            </a:r>
          </a:p>
          <a:p>
            <a:pPr>
              <a:defRPr sz="2661"/>
            </a:pPr>
            <a:r>
              <a:t>Kissinger briefed Nixon for over 40 hours in preparation.</a:t>
            </a:r>
          </a:p>
          <a:p>
            <a:pPr>
              <a:defRPr sz="2661"/>
            </a:pPr>
            <a:r>
              <a:t>On Nixon's orders, television was strongly favored over printed publications, as Nixon felt that the medium would capture the visit much better than print.</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rLYDZC.jpeg"/>
          <p:cNvPicPr>
            <a:picLocks noChangeAspect="1"/>
          </p:cNvPicPr>
          <p:nvPr/>
        </p:nvPicPr>
        <p:blipFill>
          <a:blip r:embed="rId2"/>
          <a:stretch>
            <a:fillRect/>
          </a:stretch>
        </p:blipFill>
        <p:spPr>
          <a:xfrm>
            <a:off x="2255519" y="914400"/>
            <a:ext cx="463296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297"/>
            </a:pPr>
            <a:r>
              <a:t>Nixon (second from right) makes his newspaper debut in 1916, contributing five cents to a fund for war orphans.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XIku2L.jpg"/>
          <p:cNvPicPr>
            <a:picLocks noChangeAspect="1"/>
          </p:cNvPicPr>
          <p:nvPr/>
        </p:nvPicPr>
        <p:blipFill>
          <a:blip r:embed="rId2"/>
          <a:stretch>
            <a:fillRect/>
          </a:stretch>
        </p:blipFill>
        <p:spPr>
          <a:xfrm>
            <a:off x="1057655" y="914400"/>
            <a:ext cx="702868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028"/>
            </a:pPr>
            <a:r>
              <a:t>Nixon delivers an address to the nation about the incursion in Cambodia</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xotJv9.tif"/>
          <p:cNvPicPr>
            <a:picLocks noChangeAspect="1"/>
          </p:cNvPicPr>
          <p:nvPr/>
        </p:nvPicPr>
        <p:blipFill>
          <a:blip r:embed="rId2"/>
          <a:stretch>
            <a:fillRect/>
          </a:stretch>
        </p:blipFill>
        <p:spPr>
          <a:xfrm>
            <a:off x="3035808" y="914400"/>
            <a:ext cx="307238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571"/>
            </a:pPr>
            <a:r>
              <a:t>Nixon visits American troops in South Vietnam, July 1969</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Vietnam War</a:t>
            </a:r>
          </a:p>
        </p:txBody>
      </p:sp>
      <p:sp>
        <p:nvSpPr>
          <p:cNvPr id="3" name="Content Placeholder 2"/>
          <p:cNvSpPr>
            <a:spLocks noGrp="1"/>
          </p:cNvSpPr>
          <p:nvPr>
            <p:ph idx="1"/>
          </p:nvPr>
        </p:nvSpPr>
        <p:spPr/>
        <p:txBody>
          <a:bodyPr/>
          <a:lstStyle/>
          <a:p>
            <a:pPr>
              <a:defRPr sz="2702"/>
            </a:pPr>
            <a:r>
              <a:t>In July 1969, Nixon visited South Vietnam, where he met with his U.S. military commanders and President Nguyễn Văn Thiệu.</a:t>
            </a:r>
          </a:p>
          <a:p>
            <a:pPr>
              <a:defRPr sz="2702"/>
            </a:pPr>
            <a:r>
              <a:t>Nixon announced the ground invasion of Cambodia to the American public on April 30, 1970.</a:t>
            </a:r>
          </a:p>
          <a:p>
            <a:pPr>
              <a:defRPr sz="2702"/>
            </a:pPr>
            <a:r>
              <a:t>Nixon's campaign promise to curb the war, contrasted with the escalated bombing, led to claims that Nixon had a "credibility gap" on the issue.</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_weiuV.jpg"/>
          <p:cNvPicPr>
            <a:picLocks noChangeAspect="1"/>
          </p:cNvPicPr>
          <p:nvPr/>
        </p:nvPicPr>
        <p:blipFill>
          <a:blip r:embed="rId2"/>
          <a:stretch>
            <a:fillRect/>
          </a:stretch>
        </p:blipFill>
        <p:spPr>
          <a:xfrm>
            <a:off x="1231391" y="914400"/>
            <a:ext cx="668121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210"/>
            </a:pPr>
            <a:r>
              <a:t>Nixon and Mexican president Gustavo Díaz Ordaz riding a presidential motorcade in San Diego, California, September 1970</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Latin American policy</a:t>
            </a:r>
          </a:p>
        </p:txBody>
      </p:sp>
      <p:sp>
        <p:nvSpPr>
          <p:cNvPr id="3" name="Content Placeholder 2"/>
          <p:cNvSpPr>
            <a:spLocks noGrp="1"/>
          </p:cNvSpPr>
          <p:nvPr>
            <p:ph idx="1"/>
          </p:nvPr>
        </p:nvSpPr>
        <p:spPr/>
        <p:txBody>
          <a:bodyPr/>
          <a:lstStyle/>
          <a:p>
            <a:pPr>
              <a:defRPr sz="2618"/>
            </a:pPr>
            <a:r>
              <a:t>Nixon had been a firm supporter of Kennedy during the 1961 Bay of Pigs Invasion and 1962 Cuban Missile Crisis.</a:t>
            </a:r>
          </a:p>
          <a:p>
            <a:pPr>
              <a:defRPr sz="2618"/>
            </a:pPr>
            <a:r>
              <a:t>In August 1970, the Soviets asked Nixon to reaffirm the understanding; despite his hard line against Castro, Nixon agreed.</a:t>
            </a:r>
          </a:p>
          <a:p>
            <a:pPr>
              <a:defRPr sz="2618"/>
            </a:pPr>
            <a:r>
              <a:t>It was even alleged that "Nixon personally authorized" $700,000 in covert funds to print anti-Allende messages in a prominent Chilean newspaper.</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cKyTjG.png"/>
          <p:cNvPicPr>
            <a:picLocks noChangeAspect="1"/>
          </p:cNvPicPr>
          <p:nvPr/>
        </p:nvPicPr>
        <p:blipFill>
          <a:blip r:embed="rId2"/>
          <a:stretch>
            <a:fillRect/>
          </a:stretch>
        </p:blipFill>
        <p:spPr>
          <a:xfrm>
            <a:off x="1203959" y="914400"/>
            <a:ext cx="673608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920"/>
            </a:pPr>
            <a:r>
              <a:t>Nixon meets with Brezhnev during the Soviet leader's trip to the U.S., 1973</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Soviet Union</a:t>
            </a:r>
          </a:p>
        </p:txBody>
      </p:sp>
      <p:sp>
        <p:nvSpPr>
          <p:cNvPr id="3" name="Content Placeholder 2"/>
          <p:cNvSpPr>
            <a:spLocks noGrp="1"/>
          </p:cNvSpPr>
          <p:nvPr>
            <p:ph idx="1"/>
          </p:nvPr>
        </p:nvSpPr>
        <p:spPr/>
        <p:txBody>
          <a:bodyPr/>
          <a:lstStyle/>
          <a:p>
            <a:pPr>
              <a:defRPr sz="2581"/>
            </a:pPr>
            <a:r>
              <a:t>Nixon used the improving international environment to address the topic of nuclear peace.</a:t>
            </a:r>
          </a:p>
          <a:p>
            <a:pPr>
              <a:defRPr sz="2581"/>
            </a:pPr>
            <a:r>
              <a:t>Nixon engaged in intense negotiations with Brezhnev.</a:t>
            </a:r>
          </a:p>
          <a:p>
            <a:pPr>
              <a:defRPr sz="2581"/>
            </a:pPr>
            <a:r>
              <a:t>Nixon and Brezhnev proclaimed a new era of "peaceful coexistence".</a:t>
            </a:r>
          </a:p>
          <a:p>
            <a:pPr>
              <a:defRPr sz="2581"/>
            </a:pPr>
            <a:r>
              <a:t>Nixon and Kissinger planned to link arms control to détente and to the resolution of other urgent problems through what Nixon called "linkage."</a:t>
            </a:r>
          </a:p>
          <a:p>
            <a:pPr>
              <a:defRPr sz="2581"/>
            </a:pPr>
            <a:r>
              <a:t>Nixon later described his strategy:</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GbW8ny.jpg"/>
          <p:cNvPicPr>
            <a:picLocks noChangeAspect="1"/>
          </p:cNvPicPr>
          <p:nvPr/>
        </p:nvPicPr>
        <p:blipFill>
          <a:blip r:embed="rId2"/>
          <a:stretch>
            <a:fillRect/>
          </a:stretch>
        </p:blipFill>
        <p:spPr>
          <a:xfrm>
            <a:off x="1078113" y="914400"/>
            <a:ext cx="6987773"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482"/>
            </a:pPr>
            <a:r>
              <a:t>Nixon meets with President Anwar Sadat of Egypt, June 1974</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Middle Eastern policy</a:t>
            </a:r>
          </a:p>
        </p:txBody>
      </p:sp>
      <p:sp>
        <p:nvSpPr>
          <p:cNvPr id="3" name="Content Placeholder 2"/>
          <p:cNvSpPr>
            <a:spLocks noGrp="1"/>
          </p:cNvSpPr>
          <p:nvPr>
            <p:ph idx="1"/>
          </p:nvPr>
        </p:nvSpPr>
        <p:spPr/>
        <p:txBody>
          <a:bodyPr/>
          <a:lstStyle/>
          <a:p>
            <a:pPr>
              <a:defRPr sz="2493"/>
            </a:pPr>
            <a:r>
              <a:t>The Nixon administration strongly supported Israel, an American ally in the Middle East, but the support was not unconditional.</a:t>
            </a:r>
          </a:p>
          <a:p>
            <a:pPr>
              <a:defRPr sz="2493"/>
            </a:pPr>
            <a:r>
              <a:t>Nixon believed that Israel should make peace with its Arab neighbors and that the United States should encourage it.</a:t>
            </a:r>
          </a:p>
          <a:p>
            <a:pPr>
              <a:defRPr sz="2493"/>
            </a:pPr>
            <a:r>
              <a:t>Brezhnev backed down as a result of Nixon's actions.</a:t>
            </a:r>
          </a:p>
          <a:p>
            <a:pPr>
              <a:defRPr sz="2493"/>
            </a:pPr>
            <a:r>
              <a:t>After the war, and under Nixon's presidency, the U.S. reestablished relations with Egypt for the first time since 1967.</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huUBaA.jpg"/>
          <p:cNvPicPr>
            <a:picLocks noChangeAspect="1"/>
          </p:cNvPicPr>
          <p:nvPr/>
        </p:nvPicPr>
        <p:blipFill>
          <a:blip r:embed="rId2"/>
          <a:stretch>
            <a:fillRect/>
          </a:stretch>
        </p:blipFill>
        <p:spPr>
          <a:xfrm>
            <a:off x="1139952" y="914400"/>
            <a:ext cx="686409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116"/>
            </a:pPr>
            <a:r>
              <a:t>Nixon at the Washington Senators' 1969 Opening Day. Marine Corps Aide to the President Jack Brennan sits in uniform behind Nixon.</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Early life</a:t>
            </a:r>
          </a:p>
        </p:txBody>
      </p:sp>
      <p:sp>
        <p:nvSpPr>
          <p:cNvPr id="3" name="Content Placeholder 2"/>
          <p:cNvSpPr>
            <a:spLocks noGrp="1"/>
          </p:cNvSpPr>
          <p:nvPr>
            <p:ph idx="1"/>
          </p:nvPr>
        </p:nvSpPr>
        <p:spPr/>
        <p:txBody>
          <a:bodyPr/>
          <a:lstStyle/>
          <a:p>
            <a:pPr>
              <a:defRPr sz="3600"/>
            </a:pPr>
            <a:r>
              <a:t>His parents were Hannah (Milhous) Nixon and Francis A. Nixon.</a:t>
            </a:r>
          </a:p>
          <a:p>
            <a:pPr>
              <a:defRPr sz="3600"/>
            </a:pPr>
            <a:r>
              <a:t>The Nixon family ranch failed in 1922, and the family moved to Whittier, California.</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Economy</a:t>
            </a:r>
          </a:p>
        </p:txBody>
      </p:sp>
      <p:sp>
        <p:nvSpPr>
          <p:cNvPr id="3" name="Content Placeholder 2"/>
          <p:cNvSpPr>
            <a:spLocks noGrp="1"/>
          </p:cNvSpPr>
          <p:nvPr>
            <p:ph idx="1"/>
          </p:nvPr>
        </p:nvSpPr>
        <p:spPr/>
        <p:txBody>
          <a:bodyPr/>
          <a:lstStyle/>
          <a:p>
            <a:pPr>
              <a:defRPr sz="2733"/>
            </a:pPr>
            <a:r>
              <a:t>However, Nixon gained political credit for advocating them.</a:t>
            </a:r>
          </a:p>
          <a:p>
            <a:pPr>
              <a:defRPr sz="2733"/>
            </a:pPr>
            <a:r>
              <a:t>In 1970, Congress had granted the President the power to impose wage and price freezes, though the Democratic majorities, knowing Nixon had opposed such controls through his career, did not expect Nixon to actually use the authority.</a:t>
            </a:r>
          </a:p>
          <a:p>
            <a:pPr>
              <a:defRPr sz="2733"/>
            </a:pPr>
            <a:r>
              <a:t>After Nixon won re-election, inflation was returning.</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WR76hS.tif"/>
          <p:cNvPicPr>
            <a:picLocks noChangeAspect="1"/>
          </p:cNvPicPr>
          <p:nvPr/>
        </p:nvPicPr>
        <p:blipFill>
          <a:blip r:embed="rId2"/>
          <a:stretch>
            <a:fillRect/>
          </a:stretch>
        </p:blipFill>
        <p:spPr>
          <a:xfrm>
            <a:off x="1197863" y="914400"/>
            <a:ext cx="674827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00"/>
            </a:pPr>
            <a:r>
              <a:t>President Nixon delivers the 1971 State of the Union Address at the U.S. Capitol</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Governmental initiatives and organization</a:t>
            </a:r>
          </a:p>
        </p:txBody>
      </p:sp>
      <p:sp>
        <p:nvSpPr>
          <p:cNvPr id="3" name="Content Placeholder 2"/>
          <p:cNvSpPr>
            <a:spLocks noGrp="1"/>
          </p:cNvSpPr>
          <p:nvPr>
            <p:ph idx="1"/>
          </p:nvPr>
        </p:nvSpPr>
        <p:spPr/>
        <p:txBody>
          <a:bodyPr/>
          <a:lstStyle/>
          <a:p>
            <a:pPr>
              <a:defRPr sz="2672"/>
            </a:pPr>
            <a:r>
              <a:t>Nixon was a late supporter of the conservation movement.</a:t>
            </a:r>
          </a:p>
          <a:p>
            <a:pPr>
              <a:defRPr sz="2672"/>
            </a:pPr>
            <a:r>
              <a:t>Nixon broke new ground by discussing environmental policy in his State of the Union speech in 1970.</a:t>
            </a:r>
          </a:p>
          <a:p>
            <a:pPr>
              <a:defRPr sz="2672"/>
            </a:pPr>
            <a:r>
              <a:t>After Congress overrode his veto, Nixon impounded the funds he deemed unjustifiable.</a:t>
            </a:r>
          </a:p>
          <a:p>
            <a:pPr>
              <a:defRPr sz="2672"/>
            </a:pPr>
            <a:r>
              <a:t>Nixon was concerned about the prevalence of domestic drug use in addition to drug use among American soldiers in Vietnam.</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Civil rights</a:t>
            </a:r>
          </a:p>
        </p:txBody>
      </p:sp>
      <p:sp>
        <p:nvSpPr>
          <p:cNvPr id="3" name="Content Placeholder 2"/>
          <p:cNvSpPr>
            <a:spLocks noGrp="1"/>
          </p:cNvSpPr>
          <p:nvPr>
            <p:ph idx="1"/>
          </p:nvPr>
        </p:nvSpPr>
        <p:spPr/>
        <p:txBody>
          <a:bodyPr/>
          <a:lstStyle/>
          <a:p>
            <a:pPr>
              <a:defRPr sz="2446"/>
            </a:pPr>
            <a:r>
              <a:t>The Nixon presidency witnessed the first large-scale integration of public schools in the South.</a:t>
            </a:r>
          </a:p>
          <a:p>
            <a:pPr>
              <a:defRPr sz="2446"/>
            </a:pPr>
            <a:r>
              <a:t>Federal aid was available, and a meeting with President Nixon was a possible reward for compliant committees.</a:t>
            </a:r>
          </a:p>
          <a:p>
            <a:pPr>
              <a:defRPr sz="2446"/>
            </a:pPr>
            <a:r>
              <a:t>Nixon opposed busing personally but enforced court orders requiring its use.</a:t>
            </a:r>
          </a:p>
          <a:p>
            <a:pPr>
              <a:defRPr sz="2446"/>
            </a:pPr>
            <a:r>
              <a:t>Nixon had campaigned as an ERA supporter in 1968, though feminists criticized him for doing little to help the ERA or their cause after his election.</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qz0mEn.jpg"/>
          <p:cNvPicPr>
            <a:picLocks noChangeAspect="1"/>
          </p:cNvPicPr>
          <p:nvPr/>
        </p:nvPicPr>
        <p:blipFill>
          <a:blip r:embed="rId2"/>
          <a:stretch>
            <a:fillRect/>
          </a:stretch>
        </p:blipFill>
        <p:spPr>
          <a:xfrm>
            <a:off x="2286000" y="914400"/>
            <a:ext cx="457200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028"/>
            </a:pPr>
            <a:r>
              <a:t>Nixon visiting the Apollo 11 astronauts in quarantine aboard USS Hornet</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Space policy</a:t>
            </a:r>
          </a:p>
        </p:txBody>
      </p:sp>
      <p:sp>
        <p:nvSpPr>
          <p:cNvPr id="3" name="Content Placeholder 2"/>
          <p:cNvSpPr>
            <a:spLocks noGrp="1"/>
          </p:cNvSpPr>
          <p:nvPr>
            <p:ph idx="1"/>
          </p:nvPr>
        </p:nvSpPr>
        <p:spPr/>
        <p:txBody>
          <a:bodyPr/>
          <a:lstStyle/>
          <a:p>
            <a:pPr>
              <a:defRPr sz="3600"/>
            </a:pPr>
            <a:r>
              <a:t>Nixon spoke with Neil Armstrong and Buzz Aldrin during their moonwalk.</a:t>
            </a:r>
          </a:p>
          <a:p>
            <a:pPr>
              <a:defRPr sz="3600"/>
            </a:pPr>
            <a:r>
              <a:t>Nixon rejected both proposals due to the expense.</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1972 presidential campaign</a:t>
            </a:r>
          </a:p>
        </p:txBody>
      </p:sp>
      <p:sp>
        <p:nvSpPr>
          <p:cNvPr id="3" name="Content Placeholder 2"/>
          <p:cNvSpPr>
            <a:spLocks noGrp="1"/>
          </p:cNvSpPr>
          <p:nvPr>
            <p:ph idx="1"/>
          </p:nvPr>
        </p:nvSpPr>
        <p:spPr/>
        <p:txBody>
          <a:bodyPr/>
          <a:lstStyle/>
          <a:p>
            <a:pPr>
              <a:defRPr sz="2591"/>
            </a:pPr>
            <a:r>
              <a:t>Nixon believed his rise to power had peaked at a moment of political realignment.</a:t>
            </a:r>
          </a:p>
          <a:p>
            <a:pPr>
              <a:defRPr sz="2591"/>
            </a:pPr>
            <a:r>
              <a:t>Nixon's efforts to gain Southern support in 1968 were diluted by Wallace's candidacy.</a:t>
            </a:r>
          </a:p>
          <a:p>
            <a:pPr>
              <a:defRPr sz="2591"/>
            </a:pPr>
            <a:r>
              <a:t>Nixon entered his name on the New Hampshire primary ballot on January 5, 1972, effectively announcing his candidacy for reelection.</a:t>
            </a:r>
          </a:p>
          <a:p>
            <a:pPr>
              <a:defRPr sz="2591"/>
            </a:pPr>
            <a:r>
              <a:t>The following month, Nixon was renominated at the 1972 Republican National Convention.</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NFgz4x.tif"/>
          <p:cNvPicPr>
            <a:picLocks noChangeAspect="1"/>
          </p:cNvPicPr>
          <p:nvPr/>
        </p:nvPicPr>
        <p:blipFill>
          <a:blip r:embed="rId2"/>
          <a:stretch>
            <a:fillRect/>
          </a:stretch>
        </p:blipFill>
        <p:spPr>
          <a:xfrm>
            <a:off x="1197863" y="914400"/>
            <a:ext cx="674827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250"/>
            </a:pPr>
            <a:r>
              <a:t>Nixon fielding questions at a press conference, October 26, 1973</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LJQDW3.jpg"/>
          <p:cNvPicPr>
            <a:picLocks noChangeAspect="1"/>
          </p:cNvPicPr>
          <p:nvPr/>
        </p:nvPicPr>
        <p:blipFill>
          <a:blip r:embed="rId2"/>
          <a:stretch>
            <a:fillRect/>
          </a:stretch>
        </p:blipFill>
        <p:spPr>
          <a:xfrm>
            <a:off x="3047999" y="914400"/>
            <a:ext cx="304800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482"/>
            </a:pPr>
            <a:r>
              <a:t>A demonstrator demanding Nixon's impeachment, October 1973</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Watergate</a:t>
            </a:r>
          </a:p>
        </p:txBody>
      </p:sp>
      <p:sp>
        <p:nvSpPr>
          <p:cNvPr id="3" name="Content Placeholder 2"/>
          <p:cNvSpPr>
            <a:spLocks noGrp="1"/>
          </p:cNvSpPr>
          <p:nvPr>
            <p:ph idx="1"/>
          </p:nvPr>
        </p:nvSpPr>
        <p:spPr/>
        <p:txBody>
          <a:bodyPr/>
          <a:lstStyle/>
          <a:p>
            <a:pPr>
              <a:defRPr sz="2536"/>
            </a:pPr>
            <a:r>
              <a:t>Nixon downplayed the scandal as mere politics, calling news articles biased and misleading.</a:t>
            </a:r>
          </a:p>
          <a:p>
            <a:pPr>
              <a:defRPr sz="2536"/>
            </a:pPr>
            <a:r>
              <a:t>The gap, while not conclusive proof of wrongdoing by the President, cast doubt on Nixon's statement that he had been unaware of the cover-up.</a:t>
            </a:r>
          </a:p>
          <a:p>
            <a:pPr>
              <a:defRPr sz="2536"/>
            </a:pPr>
            <a:r>
              <a:t>Even with support diminished by the continuing series of revelations, Nixon hoped to fight the charges.</a:t>
            </a:r>
          </a:p>
          <a:p>
            <a:pPr>
              <a:defRPr sz="2536"/>
            </a:pPr>
            <a:r>
              <a:t>Rhodes told Nixon that he faced certain impeachment in the House.</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iSQ_SD.jpg"/>
          <p:cNvPicPr>
            <a:picLocks noChangeAspect="1"/>
          </p:cNvPicPr>
          <p:nvPr/>
        </p:nvPicPr>
        <p:blipFill>
          <a:blip r:embed="rId2"/>
          <a:stretch>
            <a:fillRect/>
          </a:stretch>
        </p:blipFill>
        <p:spPr>
          <a:xfrm>
            <a:off x="3054023" y="914400"/>
            <a:ext cx="3035953"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600"/>
            </a:pPr>
            <a:r>
              <a:t>Nixon at Whittier High School, 1930</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TXvDX_.jpg"/>
          <p:cNvPicPr>
            <a:picLocks noChangeAspect="1"/>
          </p:cNvPicPr>
          <p:nvPr/>
        </p:nvPicPr>
        <p:blipFill>
          <a:blip r:embed="rId2"/>
          <a:stretch>
            <a:fillRect/>
          </a:stretch>
        </p:blipFill>
        <p:spPr>
          <a:xfrm>
            <a:off x="1075943" y="914400"/>
            <a:ext cx="699211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636"/>
            </a:pPr>
            <a:r>
              <a:t>Nixon announces the release of edited transcripts of the Watergate tapes, April 29, 1974</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Resignation</a:t>
            </a:r>
          </a:p>
        </p:txBody>
      </p:sp>
      <p:sp>
        <p:nvSpPr>
          <p:cNvPr id="3" name="Content Placeholder 2"/>
          <p:cNvSpPr>
            <a:spLocks noGrp="1"/>
          </p:cNvSpPr>
          <p:nvPr>
            <p:ph idx="1"/>
          </p:nvPr>
        </p:nvSpPr>
        <p:spPr/>
        <p:txBody>
          <a:bodyPr/>
          <a:lstStyle/>
          <a:p>
            <a:pPr>
              <a:defRPr sz="2598"/>
            </a:pPr>
            <a:r>
              <a:t>Nixon stated that he was resigning for the good of the country and asked the nation to support the new president, Gerald Ford.</a:t>
            </a:r>
          </a:p>
          <a:p>
            <a:pPr>
              <a:defRPr sz="2598"/>
            </a:pPr>
            <a:r>
              <a:t>Nixon went on to review the accomplishments of his presidency, especially in foreign policy.</a:t>
            </a:r>
          </a:p>
          <a:p>
            <a:pPr>
              <a:defRPr sz="2598"/>
            </a:pPr>
            <a:r>
              <a:t>Nixon's speech received generally favorable initial responses from network commentators, with only Roger Mudd of CBS stating that Nixon had not admitted wrongdoing.</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UBYzol.jpg"/>
          <p:cNvPicPr>
            <a:picLocks noChangeAspect="1"/>
          </p:cNvPicPr>
          <p:nvPr/>
        </p:nvPicPr>
        <p:blipFill>
          <a:blip r:embed="rId2"/>
          <a:stretch>
            <a:fillRect/>
          </a:stretch>
        </p:blipFill>
        <p:spPr>
          <a:xfrm>
            <a:off x="1033271" y="914400"/>
            <a:ext cx="707745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548"/>
            </a:pPr>
            <a:r>
              <a:t>President Ford announcing his decision to pardon Nixon, September 8, 1974, in the Oval Office</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Pardon and illness</a:t>
            </a:r>
          </a:p>
        </p:txBody>
      </p:sp>
      <p:sp>
        <p:nvSpPr>
          <p:cNvPr id="3" name="Content Placeholder 2"/>
          <p:cNvSpPr>
            <a:spLocks noGrp="1"/>
          </p:cNvSpPr>
          <p:nvPr>
            <p:ph idx="1"/>
          </p:nvPr>
        </p:nvSpPr>
        <p:spPr/>
        <p:txBody>
          <a:bodyPr/>
          <a:lstStyle/>
          <a:p>
            <a:pPr>
              <a:defRPr sz="2350"/>
            </a:pPr>
            <a:r>
              <a:t>With some of his staff still with him, Nixon was at his desk by 7 a.m.—with little to do.</a:t>
            </a:r>
          </a:p>
          <a:p>
            <a:pPr>
              <a:defRPr sz="2350"/>
            </a:pPr>
            <a:r>
              <a:t>Nixon then released a statement:</a:t>
            </a:r>
          </a:p>
          <a:p>
            <a:pPr>
              <a:defRPr sz="2350"/>
            </a:pPr>
            <a:r>
              <a:t>In October 1974, Nixon fell ill with phlebitis.</a:t>
            </a:r>
          </a:p>
          <a:p>
            <a:pPr>
              <a:defRPr sz="2350"/>
            </a:pPr>
            <a:r>
              <a:t>Nixon was under subpoena for the trial of three of his former aides—Dean, Haldeman, and John Ehrlichman—and The Washington Post, disbelieving his illness, printed a cartoon showing Nixon with a cast on the "wrong foot".</a:t>
            </a:r>
          </a:p>
          <a:p>
            <a:pPr>
              <a:defRPr sz="2350"/>
            </a:pPr>
            <a:r>
              <a:t>Judge John Sirica excused Nixon's presence despite the defendants' objections.</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Jqfq9v.tif"/>
          <p:cNvPicPr>
            <a:picLocks noChangeAspect="1"/>
          </p:cNvPicPr>
          <p:nvPr/>
        </p:nvPicPr>
        <p:blipFill>
          <a:blip r:embed="rId2"/>
          <a:stretch>
            <a:fillRect/>
          </a:stretch>
        </p:blipFill>
        <p:spPr>
          <a:xfrm>
            <a:off x="2913888" y="914400"/>
            <a:ext cx="331622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862"/>
            </a:pPr>
            <a:r>
              <a:t>President Jimmy Carter, former Presidents Gerald Ford and  Nixon meet at the White House in preparation for the funeral of former Vice President Hubert Humphrey, 1978.</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Return to public life</a:t>
            </a:r>
          </a:p>
        </p:txBody>
      </p:sp>
      <p:sp>
        <p:nvSpPr>
          <p:cNvPr id="3" name="Content Placeholder 2"/>
          <p:cNvSpPr>
            <a:spLocks noGrp="1"/>
          </p:cNvSpPr>
          <p:nvPr>
            <p:ph idx="1"/>
          </p:nvPr>
        </p:nvSpPr>
        <p:spPr/>
        <p:txBody>
          <a:bodyPr/>
          <a:lstStyle/>
          <a:p>
            <a:pPr>
              <a:defRPr sz="2748"/>
            </a:pPr>
            <a:r>
              <a:t>By early 1975, Nixon's health was improving.</a:t>
            </a:r>
          </a:p>
          <a:p>
            <a:pPr>
              <a:defRPr sz="2748"/>
            </a:pPr>
            <a:r>
              <a:t>Nixon admitted that he had "let down the country" and that "I brought myself down.</a:t>
            </a:r>
          </a:p>
          <a:p>
            <a:pPr>
              <a:defRPr sz="2748"/>
            </a:pPr>
            <a:r>
              <a:t>In February 1976, Nixon visited China at the personal invitation of Mao.</a:t>
            </a:r>
          </a:p>
          <a:p>
            <a:pPr>
              <a:defRPr sz="2748"/>
            </a:pPr>
            <a:r>
              <a:t>Nixon chose not to present any defense.</a:t>
            </a:r>
          </a:p>
          <a:p>
            <a:pPr>
              <a:defRPr sz="2748"/>
            </a:pPr>
            <a:r>
              <a:t>In early 1978, Nixon went to the United Kingdom.</a:t>
            </a:r>
          </a:p>
          <a:p>
            <a:pPr>
              <a:defRPr sz="2748"/>
            </a:pPr>
            <a:r>
              <a:t>Nixon addressed the Oxford Union regarding Watergate:</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xWj4rl.tif"/>
          <p:cNvPicPr>
            <a:picLocks noChangeAspect="1"/>
          </p:cNvPicPr>
          <p:nvPr/>
        </p:nvPicPr>
        <p:blipFill>
          <a:blip r:embed="rId2"/>
          <a:stretch>
            <a:fillRect/>
          </a:stretch>
        </p:blipFill>
        <p:spPr>
          <a:xfrm>
            <a:off x="1228344" y="914400"/>
            <a:ext cx="668731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297"/>
            </a:pPr>
            <a:r>
              <a:t>Nixon speaking with Chinese Vice Premier Deng Xiaoping and U.S. President Jimmy Carter at the White House, 1979</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GJdhf6.jpg"/>
          <p:cNvPicPr>
            <a:picLocks noChangeAspect="1"/>
          </p:cNvPicPr>
          <p:nvPr/>
        </p:nvPicPr>
        <p:blipFill>
          <a:blip r:embed="rId2"/>
          <a:stretch>
            <a:fillRect/>
          </a:stretch>
        </p:blipFill>
        <p:spPr>
          <a:xfrm>
            <a:off x="1170133" y="914400"/>
            <a:ext cx="6803733"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600"/>
            </a:pPr>
            <a:r>
              <a:t>Nixon in 1992</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d6YwE9.jpg"/>
          <p:cNvPicPr>
            <a:picLocks noChangeAspect="1"/>
          </p:cNvPicPr>
          <p:nvPr/>
        </p:nvPicPr>
        <p:blipFill>
          <a:blip r:embed="rId2"/>
          <a:stretch>
            <a:fillRect/>
          </a:stretch>
        </p:blipFill>
        <p:spPr>
          <a:xfrm>
            <a:off x="1167319" y="914400"/>
            <a:ext cx="680936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714"/>
            </a:pPr>
            <a:r>
              <a:t>Nixon visiting President Bill Clinton in the White House family quarters, March 1993</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Author and elder statesman</a:t>
            </a:r>
          </a:p>
        </p:txBody>
      </p:sp>
      <p:sp>
        <p:nvSpPr>
          <p:cNvPr id="3" name="Content Placeholder 2"/>
          <p:cNvSpPr>
            <a:spLocks noGrp="1"/>
          </p:cNvSpPr>
          <p:nvPr>
            <p:ph idx="1"/>
          </p:nvPr>
        </p:nvSpPr>
        <p:spPr/>
        <p:txBody>
          <a:bodyPr/>
          <a:lstStyle/>
          <a:p>
            <a:pPr>
              <a:defRPr sz="2698"/>
            </a:pPr>
            <a:r>
              <a:t>In 1978, Nixon published his memoirs, RN: The Memoirs of Richard Nixon, the first of ten books he was to author in his retirement.</a:t>
            </a:r>
          </a:p>
          <a:p>
            <a:pPr>
              <a:defRPr sz="2698"/>
            </a:pPr>
            <a:r>
              <a:t>Carter had not wanted to invite Nixon, but Deng had stated he would visit Nixon in California if the former president was not invited.</a:t>
            </a:r>
          </a:p>
          <a:p>
            <a:pPr>
              <a:defRPr sz="2698"/>
            </a:pPr>
            <a:r>
              <a:t>Her funeral services were held on the grounds of the Richard Nixon Library and Birthplace.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Primary and secondary education</a:t>
            </a:r>
          </a:p>
        </p:txBody>
      </p:sp>
      <p:sp>
        <p:nvSpPr>
          <p:cNvPr id="3" name="Content Placeholder 2"/>
          <p:cNvSpPr>
            <a:spLocks noGrp="1"/>
          </p:cNvSpPr>
          <p:nvPr>
            <p:ph idx="1"/>
          </p:nvPr>
        </p:nvSpPr>
        <p:spPr/>
        <p:txBody>
          <a:bodyPr/>
          <a:lstStyle/>
          <a:p>
            <a:pPr>
              <a:defRPr sz="3021"/>
            </a:pPr>
            <a:r>
              <a:t>Nixon later remembered Sheller's words, "Remember, speaking is conversation ... don't shout at people.</a:t>
            </a:r>
          </a:p>
          <a:p>
            <a:pPr>
              <a:defRPr sz="3021"/>
            </a:pPr>
            <a:r>
              <a:t>Nixon stated that he tried to use the conversational tone as much as possible.</a:t>
            </a:r>
          </a:p>
          <a:p>
            <a:pPr>
              <a:defRPr sz="3021"/>
            </a:pPr>
            <a:r>
              <a:t>At Whittier, Nixon suffered his first election defeat when he lost his bid for student body president.</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Mtbalh.jpg"/>
          <p:cNvPicPr>
            <a:picLocks noChangeAspect="1"/>
          </p:cNvPicPr>
          <p:nvPr/>
        </p:nvPicPr>
        <p:blipFill>
          <a:blip r:embed="rId2"/>
          <a:stretch>
            <a:fillRect/>
          </a:stretch>
        </p:blipFill>
        <p:spPr>
          <a:xfrm>
            <a:off x="1152769" y="914400"/>
            <a:ext cx="683846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021"/>
            </a:pPr>
            <a:r>
              <a:t>Five U.S. Presidents (including then-incumbent President Bill Clinton) and their wives attending the funeral of Richard Nixon, April 27, 1994</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Death and funeral</a:t>
            </a:r>
          </a:p>
        </p:txBody>
      </p:sp>
      <p:sp>
        <p:nvSpPr>
          <p:cNvPr id="3" name="Content Placeholder 2"/>
          <p:cNvSpPr>
            <a:spLocks noGrp="1"/>
          </p:cNvSpPr>
          <p:nvPr>
            <p:ph idx="1"/>
          </p:nvPr>
        </p:nvSpPr>
        <p:spPr/>
        <p:txBody>
          <a:bodyPr/>
          <a:lstStyle/>
          <a:p>
            <a:pPr>
              <a:defRPr sz="2717"/>
            </a:pPr>
            <a:r>
              <a:t>Richard Nixon was buried beside his wife Pat on the grounds of the Nixon Library.</a:t>
            </a:r>
          </a:p>
          <a:p>
            <a:pPr>
              <a:defRPr sz="2717"/>
            </a:pPr>
            <a:r>
              <a:t>John F. Stacks of Time magazine said of Nixon shortly after his death,</a:t>
            </a:r>
          </a:p>
          <a:p>
            <a:pPr>
              <a:defRPr sz="2717"/>
            </a:pPr>
            <a:r>
              <a:t>Tom Wicker of The New York Times noted that Nixon had been equalled only by Franklin Roosevelt in being five times nominated on a major party ticket and, quoting Nixon's 1962 farewell speech, wrote,</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Legacy</a:t>
            </a:r>
          </a:p>
        </p:txBody>
      </p:sp>
      <p:sp>
        <p:nvSpPr>
          <p:cNvPr id="3" name="Content Placeholder 2"/>
          <p:cNvSpPr>
            <a:spLocks noGrp="1"/>
          </p:cNvSpPr>
          <p:nvPr>
            <p:ph idx="1"/>
          </p:nvPr>
        </p:nvSpPr>
        <p:spPr/>
        <p:txBody>
          <a:bodyPr/>
          <a:lstStyle/>
          <a:p>
            <a:pPr>
              <a:defRPr sz="2737"/>
            </a:pPr>
            <a:r>
              <a:t>Nixon's biographers disagree on how he will be perceived by posterity.</a:t>
            </a:r>
          </a:p>
          <a:p>
            <a:pPr>
              <a:defRPr sz="2737"/>
            </a:pPr>
            <a:r>
              <a:t>During the impeachment of Bill Clinton in 1998, both sides tried to use Nixon and Watergate to their advantage: Republicans suggested that Clinton's misconduct was comparable to Nixon's, while Democrats contended that Nixon's actions had been far more serious than Clinton's.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nLw9nd.jpg"/>
          <p:cNvPicPr>
            <a:picLocks noChangeAspect="1"/>
          </p:cNvPicPr>
          <p:nvPr/>
        </p:nvPicPr>
        <p:blipFill>
          <a:blip r:embed="rId2"/>
          <a:stretch>
            <a:fillRect/>
          </a:stretch>
        </p:blipFill>
        <p:spPr>
          <a:xfrm>
            <a:off x="1228344" y="914400"/>
            <a:ext cx="668731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117"/>
            </a:pPr>
            <a:r>
              <a:t>Nixon and Elvis Presley in December 1970: "The President &amp; The King"</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a1rZ4a.jpg"/>
          <p:cNvPicPr>
            <a:picLocks noChangeAspect="1"/>
          </p:cNvPicPr>
          <p:nvPr/>
        </p:nvPicPr>
        <p:blipFill>
          <a:blip r:embed="rId2"/>
          <a:stretch>
            <a:fillRect/>
          </a:stretch>
        </p:blipFill>
        <p:spPr>
          <a:xfrm>
            <a:off x="1399414" y="914400"/>
            <a:ext cx="6345171"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285"/>
            </a:pPr>
            <a:r>
              <a:t>Bebe Rebozo, FBI Director J. Edgar Hoover, and Nixon relax before dinner at Key Biscayne, Florida, December 1971</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Personality and public image</a:t>
            </a:r>
          </a:p>
        </p:txBody>
      </p:sp>
      <p:sp>
        <p:nvSpPr>
          <p:cNvPr id="3" name="Content Placeholder 2"/>
          <p:cNvSpPr>
            <a:spLocks noGrp="1"/>
          </p:cNvSpPr>
          <p:nvPr>
            <p:ph idx="1"/>
          </p:nvPr>
        </p:nvSpPr>
        <p:spPr/>
        <p:txBody>
          <a:bodyPr/>
          <a:lstStyle/>
          <a:p>
            <a:pPr>
              <a:defRPr sz="2657"/>
            </a:pPr>
            <a:r>
              <a:t>Nixon's career was frequently dogged by his persona and the public's perception of it.</a:t>
            </a:r>
          </a:p>
          <a:p>
            <a:pPr>
              <a:defRPr sz="2657"/>
            </a:pPr>
            <a:r>
              <a:t>According to Black, Nixon</a:t>
            </a:r>
          </a:p>
          <a:p>
            <a:pPr>
              <a:defRPr sz="2657"/>
            </a:pPr>
            <a:r>
              <a:t>In his account of the Nixon presidency, author Richard Reeves described Nixon as "a strange man of uncomfortable shyness, who functioned best alone with his thoughts".</a:t>
            </a:r>
          </a:p>
          <a:p>
            <a:pPr>
              <a:defRPr sz="2657"/>
            </a:pPr>
            <a:r>
              <a:t>Nixon's presidency was doomed by his personality, Reeves argues:</a:t>
            </a:r>
          </a:p>
          <a:p>
            <a:pPr>
              <a:defRPr sz="2657"/>
            </a:pPr>
            <a:r>
              <a:t>Nixon stated of this,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See also</a:t>
            </a:r>
          </a:p>
        </p:txBody>
      </p:sp>
      <p:sp>
        <p:nvSpPr>
          <p:cNvPr id="3" name="Content Placeholder 2"/>
          <p:cNvSpPr>
            <a:spLocks noGrp="1"/>
          </p:cNvSpPr>
          <p:nvPr>
            <p:ph idx="1"/>
          </p:nvPr>
        </p:nvSpPr>
        <p:spPr/>
        <p:txBody>
          <a:bodyPr/>
          <a:lstStyle/>
          <a:p>
            <a:pPr>
              <a:defRPr sz="3600"/>
            </a:pPr>
            <a:r>
              <a:t>Murray Chotiner, Nixon's campaign manager and aide</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Nixon Library</a:t>
            </a:r>
          </a:p>
        </p:txBody>
      </p:sp>
      <p:sp>
        <p:nvSpPr>
          <p:cNvPr id="3" name="Content Placeholder 2"/>
          <p:cNvSpPr>
            <a:spLocks noGrp="1"/>
          </p:cNvSpPr>
          <p:nvPr>
            <p:ph idx="1"/>
          </p:nvPr>
        </p:nvSpPr>
        <p:spPr/>
        <p:txBody>
          <a:bodyPr/>
          <a:lstStyle/>
          <a:p>
            <a:pPr>
              <a:defRPr sz="2290"/>
            </a:pPr>
            <a:r>
              <a:t>Richard Nixon Presidential Library and Museum.</a:t>
            </a:r>
          </a:p>
          <a:p>
            <a:pPr>
              <a:defRPr sz="2290"/>
            </a:pPr>
            <a:r>
              <a:t>Richard Nixon Presidential Library and Museum.</a:t>
            </a:r>
          </a:p>
          <a:p>
            <a:pPr>
              <a:defRPr sz="2290"/>
            </a:pPr>
            <a:r>
              <a:t>"The Nixon Family".</a:t>
            </a:r>
          </a:p>
          <a:p>
            <a:pPr>
              <a:defRPr sz="2290"/>
            </a:pPr>
            <a:r>
              <a:t>Richard Nixon Presidential Library and Museum.</a:t>
            </a:r>
          </a:p>
          <a:p>
            <a:pPr>
              <a:defRPr sz="2290"/>
            </a:pPr>
            <a:r>
              <a:t>Richard Nixon Presidential Library and Museum.</a:t>
            </a:r>
          </a:p>
          <a:p>
            <a:pPr>
              <a:defRPr sz="2290"/>
            </a:pPr>
            <a:r>
              <a:t>Richard Nixon Presidential Library and Museum.</a:t>
            </a:r>
          </a:p>
          <a:p>
            <a:pPr>
              <a:defRPr sz="2290"/>
            </a:pPr>
            <a:r>
              <a:t>Richard Nixon Presidential Library and Museum.</a:t>
            </a:r>
          </a:p>
          <a:p>
            <a:pPr>
              <a:defRPr sz="2290"/>
            </a:pPr>
            <a:r>
              <a:t>Richard Nixon Presidential Library and Museum.</a:t>
            </a:r>
          </a:p>
          <a:p>
            <a:pPr>
              <a:defRPr sz="2290"/>
            </a:pPr>
            <a:r>
              <a:t>Richard Nixon Presidential Library and Museum.</a:t>
            </a:r>
          </a:p>
          <a:p>
            <a:pPr>
              <a:defRPr sz="2290"/>
            </a:pPr>
            <a:r>
              <a:t>"Guide to the Nixon Family Collection (1909–1967)".</a:t>
            </a:r>
          </a:p>
          <a:p>
            <a:pPr>
              <a:defRPr sz="2290"/>
            </a:pPr>
            <a:r>
              <a:t>Richard Nixon Presidential Library and Museum.</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sources</a:t>
            </a:r>
          </a:p>
        </p:txBody>
      </p:sp>
      <p:sp>
        <p:nvSpPr>
          <p:cNvPr id="3" name="Content Placeholder 2"/>
          <p:cNvSpPr>
            <a:spLocks noGrp="1"/>
          </p:cNvSpPr>
          <p:nvPr>
            <p:ph idx="1"/>
          </p:nvPr>
        </p:nvSpPr>
        <p:spPr/>
        <p:txBody>
          <a:bodyPr/>
          <a:lstStyle/>
          <a:p>
            <a:pPr>
              <a:defRPr sz="3386"/>
            </a:pPr>
            <a:r>
              <a:t>"Nixon Resigns".</a:t>
            </a:r>
          </a:p>
          <a:p>
            <a:pPr>
              <a:defRPr sz="3386"/>
            </a:pPr>
            <a:r>
              <a:t>"Richard M. Nixon, 37th President, dies".</a:t>
            </a:r>
          </a:p>
          <a:p>
            <a:pPr>
              <a:defRPr sz="3386"/>
            </a:pPr>
            <a:r>
              <a:t>"Nixon: I Am Not an Anti-Semite".</a:t>
            </a:r>
          </a:p>
          <a:p>
            <a:pPr>
              <a:defRPr sz="3386"/>
            </a:pPr>
            <a:r>
              <a:t>"Richard Nixon: Victory in Defeat".</a:t>
            </a:r>
          </a:p>
          <a:p>
            <a:pPr>
              <a:defRPr sz="3386"/>
            </a:pPr>
            <a:r>
              <a:t>"Richard M. Nixon Birthplace".</a:t>
            </a:r>
          </a:p>
          <a:p>
            <a:pPr>
              <a:defRPr sz="3386"/>
            </a:pPr>
            <a:r>
              <a:t>"President Nixon's Resignation Speech".</a:t>
            </a:r>
          </a:p>
          <a:p>
            <a:pPr>
              <a:defRPr sz="3386"/>
            </a:pPr>
            <a:r>
              <a:t>"Nixon Becomes President".</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Further reading</a:t>
            </a:r>
          </a:p>
        </p:txBody>
      </p:sp>
      <p:sp>
        <p:nvSpPr>
          <p:cNvPr id="3" name="Content Placeholder 2"/>
          <p:cNvSpPr>
            <a:spLocks noGrp="1"/>
          </p:cNvSpPr>
          <p:nvPr>
            <p:ph idx="1"/>
          </p:nvPr>
        </p:nvSpPr>
        <p:spPr/>
        <p:txBody>
          <a:bodyPr/>
          <a:lstStyle/>
          <a:p>
            <a:pPr>
              <a:defRPr sz="3600"/>
            </a:pPr>
            <a:r>
              <a:t>Farrell, John A (2017) Richard Nixon: The Life New York: Doubleday</a:t>
            </a:r>
          </a:p>
          <a:p>
            <a:pPr>
              <a:defRPr sz="3600"/>
            </a:pPr>
            <a:r>
              <a:t>Nixon in New York: How Wall Street Helped Richard Nixon Win the White House.</a:t>
            </a:r>
          </a:p>
          <a:p>
            <a:pPr>
              <a:defRPr sz="3600"/>
            </a:pPr>
            <a:r>
              <a:t>Being Nixon: A Man Divided.</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College and law school education</a:t>
            </a:r>
          </a:p>
        </p:txBody>
      </p:sp>
      <p:sp>
        <p:nvSpPr>
          <p:cNvPr id="3" name="Content Placeholder 2"/>
          <p:cNvSpPr>
            <a:spLocks noGrp="1"/>
          </p:cNvSpPr>
          <p:nvPr>
            <p:ph idx="1"/>
          </p:nvPr>
        </p:nvSpPr>
        <p:spPr/>
        <p:txBody>
          <a:bodyPr/>
          <a:lstStyle/>
          <a:p>
            <a:pPr>
              <a:defRPr sz="2709"/>
            </a:pPr>
            <a:r>
              <a:t>Nixon played for the basketball team; he also tried out for football but lacked the size to play.</a:t>
            </a:r>
          </a:p>
          <a:p>
            <a:pPr>
              <a:defRPr sz="2709"/>
            </a:pPr>
            <a:r>
              <a:t>Nixon was snubbed by the only one for men, the Franklins; many members of the Franklins were from prominent families, but Nixon was not.</a:t>
            </a:r>
          </a:p>
          <a:p>
            <a:pPr>
              <a:defRPr sz="2709"/>
            </a:pPr>
            <a:r>
              <a:t>After his graduation from Whittier in 1934, Nixon received a full scholarship to attend Duke University School of Law.</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links</a:t>
            </a:r>
          </a:p>
        </p:txBody>
      </p:sp>
      <p:sp>
        <p:nvSpPr>
          <p:cNvPr id="3" name="Content Placeholder 2"/>
          <p:cNvSpPr>
            <a:spLocks noGrp="1"/>
          </p:cNvSpPr>
          <p:nvPr>
            <p:ph idx="1"/>
          </p:nvPr>
        </p:nvSpPr>
        <p:spPr/>
        <p:txBody>
          <a:bodyPr/>
          <a:lstStyle/>
          <a:p>
            <a:pPr>
              <a:defRPr sz="3226"/>
            </a:pPr>
            <a:r>
              <a:t>Nixon Presidential Library and Museum</a:t>
            </a:r>
          </a:p>
          <a:p>
            <a:pPr>
              <a:defRPr sz="3226"/>
            </a:pPr>
            <a:r>
              <a:t>Richard Nixon Foundation</a:t>
            </a:r>
          </a:p>
          <a:p>
            <a:pPr>
              <a:defRPr sz="3226"/>
            </a:pPr>
            <a:r>
              <a:t>"Richard Nixon collected news and commentary".</a:t>
            </a:r>
          </a:p>
          <a:p>
            <a:pPr>
              <a:defRPr sz="3226"/>
            </a:pPr>
            <a:r>
              <a:t>"Richard Nixon (id: N000116)".</a:t>
            </a:r>
          </a:p>
          <a:p>
            <a:pPr>
              <a:defRPr sz="3226"/>
            </a:pPr>
            <a:r>
              <a:t>Works by or about Richard Nixon at Internet Archive</a:t>
            </a:r>
          </a:p>
          <a:p>
            <a:pPr>
              <a:defRPr sz="3226"/>
            </a:pPr>
            <a:r>
              <a:t>Richard Nixon Personal Manuscripts</a:t>
            </a:r>
          </a:p>
          <a:p>
            <a:pPr>
              <a:defRPr sz="3226"/>
            </a:pPr>
            <a:r>
              <a:t>Richard Nixon on IMDb</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Early career and marriage</a:t>
            </a:r>
          </a:p>
        </p:txBody>
      </p:sp>
      <p:sp>
        <p:nvSpPr>
          <p:cNvPr id="3" name="Content Placeholder 2"/>
          <p:cNvSpPr>
            <a:spLocks noGrp="1"/>
          </p:cNvSpPr>
          <p:nvPr>
            <p:ph idx="1"/>
          </p:nvPr>
        </p:nvSpPr>
        <p:spPr/>
        <p:txBody>
          <a:bodyPr/>
          <a:lstStyle/>
          <a:p>
            <a:pPr>
              <a:defRPr sz="2675"/>
            </a:pPr>
            <a:r>
              <a:t>After graduating from Duke, Nixon initially hoped to join the FBI.</a:t>
            </a:r>
          </a:p>
          <a:p>
            <a:pPr>
              <a:defRPr sz="2675"/>
            </a:pPr>
            <a:r>
              <a:t>In later years, Nixon proudly stated that he was the only modern president to have previously worked as a practicing attorney.</a:t>
            </a:r>
          </a:p>
          <a:p>
            <a:pPr>
              <a:defRPr sz="2675"/>
            </a:pPr>
            <a:r>
              <a:t>Nixon described it in his memoirs as "a case of love at first sight"—for Nixon only, as Pat Ryan turned down the young lawyer several times before agreeing to date him.</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X3YsXW.jpeg"/>
          <p:cNvPicPr>
            <a:picLocks noChangeAspect="1"/>
          </p:cNvPicPr>
          <p:nvPr/>
        </p:nvPicPr>
        <p:blipFill>
          <a:blip r:embed="rId2"/>
          <a:stretch>
            <a:fillRect/>
          </a:stretch>
        </p:blipFill>
        <p:spPr>
          <a:xfrm>
            <a:off x="2697479" y="914400"/>
            <a:ext cx="374904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149"/>
            </a:pPr>
            <a:r>
              <a:t>Lieutenant Commander Richard Nixon, United States Navy (circa 1945)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